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Montserrat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893881a6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893881a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893881a6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893881a6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893881a6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893881a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11b2bc5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11b2bc5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516d81c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516d81c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893881a6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893881a6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11b2bc5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11b2bc5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11b2bc5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11b2bc5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6060f3d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6060f3d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11b2bc5d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11b2bc5d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89adc58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89adc58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11b2bc5d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11b2bc5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11b2bc5d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11b2bc5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11b2bc5d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11b2bc5d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23e872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23e872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23e8726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23e8726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6060f3d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6060f3d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516d81c5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516d81c5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516d81c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516d81c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55afc17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55afc17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55afc171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55afc17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ea7c099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ea7c099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6060f3d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6060f3d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ab4500b0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ab4500b0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ab4500b0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ab4500b0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516d81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516d81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566a54e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f566a54e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566a54e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566a54e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516d81c5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516d81c5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11b2bc5d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11b2bc5d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516d81c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516d81c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a841211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a841211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ea7c099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ea7c099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516d81c5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516d81c5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ab4500b0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ab4500b0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516d81c5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516d81c5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1da71bb9c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1da71bb9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b110f0ca3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b110f0ca3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b110f0ca3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b110f0ca3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11b2bc5d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11b2bc5d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566a54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566a54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566a54e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566a54e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566a54ea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566a54ea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ea7c099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ea7c099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af648d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af648d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b09c72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b09c72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893881a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893881a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11b2bc5d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11b2bc5d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16d2a125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16d2a125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893881a6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893881a6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893881a6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893881a6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893881a6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893881a6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Relationship Id="rId4" Type="http://schemas.openxmlformats.org/officeDocument/2006/relationships/image" Target="../media/image3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htmw/2024S-Code-Avengers/wiki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Buddy</a:t>
            </a:r>
            <a:br>
              <a:rPr lang="en"/>
            </a:br>
            <a:r>
              <a:rPr lang="en" sz="1466"/>
              <a:t>Sprint 3 Update</a:t>
            </a:r>
            <a:endParaRPr sz="1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33"/>
              <a:t>Team 5 - Code Avengers</a:t>
            </a:r>
            <a:endParaRPr sz="2433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35775" y="3924925"/>
            <a:ext cx="4018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Pace University Capstone Project - </a:t>
            </a:r>
            <a:r>
              <a:rPr lang="en"/>
              <a:t>Spring</a:t>
            </a:r>
            <a:r>
              <a:rPr lang="en"/>
              <a:t>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8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431300" y="1307850"/>
            <a:ext cx="502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MVP will consist of the following functionalities: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Registration/Login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Book Recommendations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Book Collections for User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Marketplace Functionality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Algorithm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297500" y="40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Technologies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0092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900" y="1555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1555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5150" y="3122513"/>
            <a:ext cx="992700" cy="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4541450" y="1779000"/>
            <a:ext cx="33894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be using the React JS library to create our UI along with some HTML and CSS as well.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our login/registration we will be using Google Firebase. They allow you to interact with it through an API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</a:t>
            </a:r>
            <a:r>
              <a:rPr lang="en"/>
              <a:t>Technologies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7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066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400" y="167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3650" y="3241450"/>
            <a:ext cx="992700" cy="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4638075" y="1674475"/>
            <a:ext cx="3486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using PyTorch for our ML Algorithm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create an API for the algorithm using Python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backend will be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written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Java using the Spring Framework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Database will be Postgres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1234250" y="114725"/>
            <a:ext cx="7038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1249250" y="865650"/>
            <a:ext cx="7008900" cy="3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652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823"/>
              <a:buAutoNum type="arabicPeriod"/>
            </a:pPr>
            <a:r>
              <a:rPr lang="en" sz="822"/>
              <a:t>Feature Vector Construction:</a:t>
            </a:r>
            <a:endParaRPr sz="822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22"/>
              <a:t>Represent each book as a vector of features. Each dimension corresponds to a specific characteristic or keyword associated with the book.</a:t>
            </a:r>
            <a:br>
              <a:rPr lang="en" sz="822"/>
            </a:br>
            <a:r>
              <a:rPr lang="en" sz="822"/>
              <a:t>For textual features, use techniques like TF-IDF to weight the importance of each word or tag.</a:t>
            </a:r>
            <a:endParaRPr sz="82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22"/>
              <a:t>2.  Cosine Similarity Calculation:</a:t>
            </a:r>
            <a:endParaRPr sz="822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22"/>
              <a:t>Calculate the cosine of the angle between two book vectors, A and B, using the formula: </a:t>
            </a:r>
            <a:r>
              <a:rPr b="1" lang="en" sz="822"/>
              <a:t>Cosine Similarity = </a:t>
            </a:r>
            <a:r>
              <a:rPr b="1" lang="en" sz="809">
                <a:latin typeface="Arial"/>
                <a:ea typeface="Arial"/>
                <a:cs typeface="Arial"/>
                <a:sym typeface="Arial"/>
              </a:rPr>
              <a:t>(A⋅B)/‖A‖‖B‖ </a:t>
            </a:r>
            <a:endParaRPr b="1" sz="809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Where: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A⋅B is the dot product of vectors A and B</a:t>
            </a:r>
            <a:br>
              <a:rPr lang="en" sz="806">
                <a:latin typeface="Arial"/>
                <a:ea typeface="Arial"/>
                <a:cs typeface="Arial"/>
                <a:sym typeface="Arial"/>
              </a:rPr>
            </a:br>
            <a:r>
              <a:rPr lang="en" sz="806">
                <a:latin typeface="Arial"/>
                <a:ea typeface="Arial"/>
                <a:cs typeface="Arial"/>
                <a:sym typeface="Arial"/>
              </a:rPr>
              <a:t>‖A‖ and ∥B∥ are the magnitudes (Euclidean norms) of vectors A and B, respectively.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3. Interpretation: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The cosine similarity ranges from -1 to 1, where 1 means identical, 0 indicates orthogonality (no similarity), and -1 implies opposite.</a:t>
            </a:r>
            <a:br>
              <a:rPr lang="en" sz="806">
                <a:latin typeface="Arial"/>
                <a:ea typeface="Arial"/>
                <a:cs typeface="Arial"/>
                <a:sym typeface="Arial"/>
              </a:rPr>
            </a:br>
            <a:r>
              <a:rPr lang="en" sz="806">
                <a:latin typeface="Arial"/>
                <a:ea typeface="Arial"/>
                <a:cs typeface="Arial"/>
                <a:sym typeface="Arial"/>
              </a:rPr>
              <a:t>For book recommendations, we focus on positive similarity scores, with higher scores indicating greater similarity.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4. Recommendation:</a:t>
            </a:r>
            <a:endParaRPr sz="806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" sz="806">
                <a:latin typeface="Arial"/>
                <a:ea typeface="Arial"/>
                <a:cs typeface="Arial"/>
                <a:sym typeface="Arial"/>
              </a:rPr>
              <a:t>For a target book, calculate its cosine similarity with all other books in the dataset.</a:t>
            </a:r>
            <a:br>
              <a:rPr lang="en" sz="806">
                <a:latin typeface="Arial"/>
                <a:ea typeface="Arial"/>
                <a:cs typeface="Arial"/>
                <a:sym typeface="Arial"/>
              </a:rPr>
            </a:br>
            <a:r>
              <a:rPr lang="en" sz="806">
                <a:latin typeface="Arial"/>
                <a:ea typeface="Arial"/>
                <a:cs typeface="Arial"/>
                <a:sym typeface="Arial"/>
              </a:rPr>
              <a:t>Recommend books with the highest similarity scores to the reader.</a:t>
            </a:r>
            <a:endParaRPr sz="806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Architecture Diagram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738" y="1248375"/>
            <a:ext cx="439051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478050" y="1527000"/>
            <a:ext cx="26622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Team Details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Improvements Made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Project Description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Working Agreement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Personas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Technologies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Algorithms</a:t>
            </a:r>
            <a:endParaRPr sz="16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5198200" y="1527000"/>
            <a:ext cx="26622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Diagrams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Product Backlog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Sprint 3 Backlog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Metrics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Retrospective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Sprint 4 Plans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8"/>
            </a:pPr>
            <a:r>
              <a:rPr lang="en" sz="1600"/>
              <a:t>Demo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r>
              <a:rPr lang="en"/>
              <a:t> Diagram</a:t>
            </a:r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650" y="1252025"/>
            <a:ext cx="493259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Diagram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600" y="1261075"/>
            <a:ext cx="663070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</a:t>
            </a:r>
            <a:r>
              <a:rPr lang="en"/>
              <a:t> Diagram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600" y="1307850"/>
            <a:ext cx="306269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150" y="1192675"/>
            <a:ext cx="517969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Diagram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975" y="1096050"/>
            <a:ext cx="503206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Recap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2288550" y="1590600"/>
            <a:ext cx="45669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Found ML dataset and tested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Designed main UI and UX for homepage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Finished experimenting with backend classes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Finalized project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Finalized project architecture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Completed 27 story points out of 31 total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87% Completed/</a:t>
            </a:r>
            <a:r>
              <a:rPr lang="en"/>
              <a:t>Committed</a:t>
            </a:r>
            <a:r>
              <a:rPr lang="en"/>
              <a:t> Ratio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/>
          <p:nvPr/>
        </p:nvSpPr>
        <p:spPr>
          <a:xfrm>
            <a:off x="8525450" y="18582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025"/>
            <a:ext cx="8839204" cy="369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/>
          <p:nvPr/>
        </p:nvSpPr>
        <p:spPr>
          <a:xfrm>
            <a:off x="8525450" y="18582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3838"/>
            <a:ext cx="8839204" cy="245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0" y="1656775"/>
            <a:ext cx="2365875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863" y="1656775"/>
            <a:ext cx="2368296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844" y="1656775"/>
            <a:ext cx="2261957" cy="23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1589613" y="346700"/>
            <a:ext cx="59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87275" y="405595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Jimmy Karoly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Scrum Master/Developer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389112" y="405595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Dhanasri Salla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 Engineer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6242925" y="405595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Sai Sandeep Mandava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 Engineer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Backlog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/>
          <p:nvPr/>
        </p:nvSpPr>
        <p:spPr>
          <a:xfrm>
            <a:off x="8694300" y="4817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0375"/>
            <a:ext cx="8839204" cy="3836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/>
          <p:nvPr/>
        </p:nvSpPr>
        <p:spPr>
          <a:xfrm>
            <a:off x="8525450" y="18582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313"/>
            <a:ext cx="8839201" cy="279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Test Cases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39" y="431200"/>
            <a:ext cx="7675326" cy="4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4563"/>
            <a:ext cx="8839203" cy="359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Metrics and Charts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/>
        </p:nvSpPr>
        <p:spPr>
          <a:xfrm>
            <a:off x="338675" y="1696325"/>
            <a:ext cx="335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Velocity: 30 completed story points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Velocity: 29 story points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Completed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Committed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Ratio for Sprint 3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30/35 - 85%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8451125" y="27502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575" y="948925"/>
            <a:ext cx="5149825" cy="324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Retrospective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863"/>
            <a:ext cx="8839204" cy="37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1200" l="0" r="0" t="1190"/>
          <a:stretch/>
        </p:blipFill>
        <p:spPr>
          <a:xfrm>
            <a:off x="487300" y="1656775"/>
            <a:ext cx="2365875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855" l="0" r="0" t="845"/>
          <a:stretch/>
        </p:blipFill>
        <p:spPr>
          <a:xfrm>
            <a:off x="3389863" y="1656775"/>
            <a:ext cx="2368296" cy="23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5">
            <a:alphaModFix/>
          </a:blip>
          <a:srcRect b="0" l="1811" r="1811" t="0"/>
          <a:stretch/>
        </p:blipFill>
        <p:spPr>
          <a:xfrm>
            <a:off x="6294844" y="1656775"/>
            <a:ext cx="2261957" cy="23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1589613" y="364800"/>
            <a:ext cx="59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87350" y="409970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Praveen Raj Gujju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3391112" y="409970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Anusha Meka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6242925" y="4099700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Sairam Vinjamoori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Plans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/>
          <p:nvPr/>
        </p:nvSpPr>
        <p:spPr>
          <a:xfrm>
            <a:off x="8525450" y="185825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025"/>
            <a:ext cx="8839204" cy="397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823850" y="2053000"/>
            <a:ext cx="5583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 for Sprint 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Screenshots </a:t>
            </a:r>
            <a:endParaRPr/>
          </a:p>
        </p:txBody>
      </p:sp>
      <p:pic>
        <p:nvPicPr>
          <p:cNvPr id="393" name="Google Shape;3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33200"/>
            <a:ext cx="7169240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7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0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1297500" y="393750"/>
            <a:ext cx="3816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API</a:t>
            </a:r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1484775" y="1307850"/>
            <a:ext cx="598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b="42104" l="3278" r="0" t="10772"/>
          <a:stretch/>
        </p:blipFill>
        <p:spPr>
          <a:xfrm>
            <a:off x="2913675" y="973350"/>
            <a:ext cx="5648925" cy="15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 rotWithShape="1">
          <a:blip r:embed="rId4">
            <a:alphaModFix/>
          </a:blip>
          <a:srcRect b="21202" l="3119" r="0" t="8171"/>
          <a:stretch/>
        </p:blipFill>
        <p:spPr>
          <a:xfrm>
            <a:off x="2913675" y="2646075"/>
            <a:ext cx="5648925" cy="2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>
            <p:ph idx="1" type="body"/>
          </p:nvPr>
        </p:nvSpPr>
        <p:spPr>
          <a:xfrm>
            <a:off x="438525" y="1598050"/>
            <a:ext cx="2296800" cy="26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two routes in our ML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generate recommendations based off a 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can also search for a book in our dataset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API - User Management</a:t>
            </a:r>
            <a:endParaRPr/>
          </a:p>
        </p:txBody>
      </p:sp>
      <p:sp>
        <p:nvSpPr>
          <p:cNvPr id="418" name="Google Shape;418;p59"/>
          <p:cNvSpPr txBox="1"/>
          <p:nvPr>
            <p:ph idx="1" type="body"/>
          </p:nvPr>
        </p:nvSpPr>
        <p:spPr>
          <a:xfrm>
            <a:off x="1163700" y="1567550"/>
            <a:ext cx="274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 of the User Controller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Shows all CRUD routes for User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Using User Data Transfer Object to display user details</a:t>
            </a:r>
            <a:endParaRPr/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800" y="891675"/>
            <a:ext cx="4682751" cy="402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Creation Route Testing</a:t>
            </a:r>
            <a:endParaRPr/>
          </a:p>
        </p:txBody>
      </p:sp>
      <p:sp>
        <p:nvSpPr>
          <p:cNvPr id="425" name="Google Shape;425;p60"/>
          <p:cNvSpPr txBox="1"/>
          <p:nvPr>
            <p:ph idx="1" type="body"/>
          </p:nvPr>
        </p:nvSpPr>
        <p:spPr>
          <a:xfrm>
            <a:off x="67315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testing in Postman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route take a new user in the form of a user object in the request body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When the user is stored in the database a unique id is generated and the new user object is returned to the client</a:t>
            </a:r>
            <a:endParaRPr/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900" y="865625"/>
            <a:ext cx="3580477" cy="21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95350"/>
            <a:ext cx="3866699" cy="18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User Route Testing</a:t>
            </a:r>
            <a:endParaRPr/>
          </a:p>
        </p:txBody>
      </p:sp>
      <p:sp>
        <p:nvSpPr>
          <p:cNvPr id="433" name="Google Shape;433;p61"/>
          <p:cNvSpPr txBox="1"/>
          <p:nvPr>
            <p:ph idx="1" type="body"/>
          </p:nvPr>
        </p:nvSpPr>
        <p:spPr>
          <a:xfrm>
            <a:off x="67315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route takes one path variable which is the user 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route will be used for populating basic details about the user. When using this route we return a User Data Transfer Object which removes the FirebaseUID and the Database ID since this information will never be displayed to the user</a:t>
            </a:r>
            <a:endParaRPr/>
          </a:p>
        </p:txBody>
      </p:sp>
      <p:pic>
        <p:nvPicPr>
          <p:cNvPr id="434" name="Google Shape;4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00" y="2883925"/>
            <a:ext cx="45833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012" y="973700"/>
            <a:ext cx="4513526" cy="17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1936575" y="1702025"/>
            <a:ext cx="2365875" cy="23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4">
            <a:alphaModFix/>
          </a:blip>
          <a:srcRect b="0" l="2856" r="2866" t="0"/>
          <a:stretch/>
        </p:blipFill>
        <p:spPr>
          <a:xfrm>
            <a:off x="4839138" y="1702025"/>
            <a:ext cx="2368297" cy="23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1587600" y="355750"/>
            <a:ext cx="59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936612" y="4092175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Krushal Rama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4840387" y="4092175"/>
            <a:ext cx="23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Alekhya Bommineni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API - Book Collection Management</a:t>
            </a:r>
            <a:endParaRPr/>
          </a:p>
        </p:txBody>
      </p:sp>
      <p:sp>
        <p:nvSpPr>
          <p:cNvPr id="441" name="Google Shape;441;p6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CRUD routes for Book Collections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allow the user to create, edit and delete custom book collections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100" y="1460250"/>
            <a:ext cx="4138501" cy="323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Collection Route Testing</a:t>
            </a:r>
            <a:endParaRPr/>
          </a:p>
        </p:txBody>
      </p:sp>
      <p:sp>
        <p:nvSpPr>
          <p:cNvPr id="448" name="Google Shape;448;p63"/>
          <p:cNvSpPr txBox="1"/>
          <p:nvPr>
            <p:ph idx="1" type="body"/>
          </p:nvPr>
        </p:nvSpPr>
        <p:spPr>
          <a:xfrm>
            <a:off x="465025" y="167162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route allows the user to create a new book collection.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two path variables: user id and the name the user wants to give to the collection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system sends the newly created collection along with the user who created it back to the client for display</a:t>
            </a:r>
            <a:endParaRPr/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25" y="3037475"/>
            <a:ext cx="3433951" cy="19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63" y="896825"/>
            <a:ext cx="4363873" cy="22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WikiPage Link</a:t>
            </a:r>
            <a:endParaRPr/>
          </a:p>
        </p:txBody>
      </p:sp>
      <p:sp>
        <p:nvSpPr>
          <p:cNvPr id="456" name="Google Shape;456;p64"/>
          <p:cNvSpPr txBox="1"/>
          <p:nvPr>
            <p:ph idx="1" type="body"/>
          </p:nvPr>
        </p:nvSpPr>
        <p:spPr>
          <a:xfrm>
            <a:off x="1297500" y="2264700"/>
            <a:ext cx="70389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https://github.com/htmw/2024S-Code-Avengers/wiki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/>
        </p:nvSpPr>
        <p:spPr>
          <a:xfrm>
            <a:off x="2476350" y="2171550"/>
            <a:ext cx="419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 Demo</a:t>
            </a:r>
            <a:endParaRPr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due to Professor’s Feedback</a:t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correct story point numbers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Refined Product Backlog and split User Stories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Changed formats of Product Backlog/User Stories/Acceptance Criteria to make them more readable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Changed format of metrics slide to make it </a:t>
            </a:r>
            <a:r>
              <a:rPr lang="en"/>
              <a:t>more</a:t>
            </a:r>
            <a:r>
              <a:rPr lang="en"/>
              <a:t> readable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Reformatted</a:t>
            </a:r>
            <a:r>
              <a:rPr lang="en"/>
              <a:t> Algorithm slide to make that more readable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Slides with changes have this icon: 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909675" y="3530600"/>
            <a:ext cx="297300" cy="289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1297500" y="393750"/>
            <a:ext cx="37989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26" y="1027639"/>
            <a:ext cx="3798901" cy="37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Working Agreement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700" y="1161475"/>
            <a:ext cx="4334497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